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4" r:id="rId6"/>
    <p:sldId id="265" r:id="rId7"/>
    <p:sldId id="262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B6B"/>
    <a:srgbClr val="9FB48B"/>
    <a:srgbClr val="B0D5B6"/>
    <a:srgbClr val="DAE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896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47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70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4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3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0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1E59-D505-4EB3-8C1C-EAEBDFDD3F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51A921-4EC2-43CA-8B73-8D616580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18C113-82E6-54A4-4262-D57BA3CE17CF}"/>
              </a:ext>
            </a:extLst>
          </p:cNvPr>
          <p:cNvSpPr/>
          <p:nvPr/>
        </p:nvSpPr>
        <p:spPr>
          <a:xfrm>
            <a:off x="0" y="0"/>
            <a:ext cx="4020207" cy="5990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6E03B-1CB7-2613-9C05-8A96B3046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5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B75C8-320C-C2CE-D029-428E18D7A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0209" y="-1106505"/>
            <a:ext cx="7223524" cy="61357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Здоровьесберегающей технологии в начальном образовании</a:t>
            </a:r>
            <a:endParaRPr lang="en-US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66BD163-C817-952C-1B72-168A986EC45F}"/>
              </a:ext>
            </a:extLst>
          </p:cNvPr>
          <p:cNvSpPr/>
          <p:nvPr/>
        </p:nvSpPr>
        <p:spPr>
          <a:xfrm>
            <a:off x="37704" y="0"/>
            <a:ext cx="5990896" cy="2248469"/>
          </a:xfrm>
          <a:custGeom>
            <a:avLst/>
            <a:gdLst>
              <a:gd name="connsiteX0" fmla="*/ 0 w 5990896"/>
              <a:gd name="connsiteY0" fmla="*/ 1860331 h 2090814"/>
              <a:gd name="connsiteX1" fmla="*/ 3058510 w 5990896"/>
              <a:gd name="connsiteY1" fmla="*/ 2002221 h 2090814"/>
              <a:gd name="connsiteX2" fmla="*/ 4761186 w 5990896"/>
              <a:gd name="connsiteY2" fmla="*/ 677918 h 2090814"/>
              <a:gd name="connsiteX3" fmla="*/ 5990896 w 5990896"/>
              <a:gd name="connsiteY3" fmla="*/ 0 h 20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896" h="2090814">
                <a:moveTo>
                  <a:pt x="0" y="1860331"/>
                </a:moveTo>
                <a:cubicBezTo>
                  <a:pt x="1132489" y="2029810"/>
                  <a:pt x="2264979" y="2199290"/>
                  <a:pt x="3058510" y="2002221"/>
                </a:cubicBezTo>
                <a:cubicBezTo>
                  <a:pt x="3852041" y="1805152"/>
                  <a:pt x="4272455" y="1011621"/>
                  <a:pt x="4761186" y="677918"/>
                </a:cubicBezTo>
                <a:cubicBezTo>
                  <a:pt x="5249917" y="344215"/>
                  <a:pt x="5877910" y="270641"/>
                  <a:pt x="5990896" y="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73797CDE-6519-807E-34BC-D0A656675823}"/>
              </a:ext>
            </a:extLst>
          </p:cNvPr>
          <p:cNvSpPr/>
          <p:nvPr/>
        </p:nvSpPr>
        <p:spPr>
          <a:xfrm flipH="1">
            <a:off x="0" y="4729656"/>
            <a:ext cx="7060612" cy="1765738"/>
          </a:xfrm>
          <a:custGeom>
            <a:avLst/>
            <a:gdLst>
              <a:gd name="connsiteX0" fmla="*/ 0 w 5990896"/>
              <a:gd name="connsiteY0" fmla="*/ 1860331 h 2090814"/>
              <a:gd name="connsiteX1" fmla="*/ 3058510 w 5990896"/>
              <a:gd name="connsiteY1" fmla="*/ 2002221 h 2090814"/>
              <a:gd name="connsiteX2" fmla="*/ 4761186 w 5990896"/>
              <a:gd name="connsiteY2" fmla="*/ 677918 h 2090814"/>
              <a:gd name="connsiteX3" fmla="*/ 5990896 w 5990896"/>
              <a:gd name="connsiteY3" fmla="*/ 0 h 20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0896" h="2090814">
                <a:moveTo>
                  <a:pt x="0" y="1860331"/>
                </a:moveTo>
                <a:cubicBezTo>
                  <a:pt x="1132489" y="2029810"/>
                  <a:pt x="2264979" y="2199290"/>
                  <a:pt x="3058510" y="2002221"/>
                </a:cubicBezTo>
                <a:cubicBezTo>
                  <a:pt x="3852041" y="1805152"/>
                  <a:pt x="4272455" y="1011621"/>
                  <a:pt x="4761186" y="677918"/>
                </a:cubicBezTo>
                <a:cubicBezTo>
                  <a:pt x="5249917" y="344215"/>
                  <a:pt x="5877910" y="270641"/>
                  <a:pt x="5990896" y="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EA6D1A7-9C41-18AF-9A48-223C6AA9F955}"/>
              </a:ext>
            </a:extLst>
          </p:cNvPr>
          <p:cNvSpPr/>
          <p:nvPr/>
        </p:nvSpPr>
        <p:spPr>
          <a:xfrm>
            <a:off x="2055567" y="299544"/>
            <a:ext cx="8215670" cy="149772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spc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ПРОБЛЕМА</a:t>
            </a:r>
            <a:endParaRPr lang="en-US" sz="4400" b="1" i="1" spc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11A7F38-6E8D-2E82-AFA9-5C03F779E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1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4C442DE-3868-D5D0-4DEB-E4502D79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70" y="742606"/>
            <a:ext cx="4763558" cy="56945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Состояние здоровья подрастающего поколения – важнейший показатель благополучия общества и государства, не только отражающий настоящую ситуацию, но и дающий прогноз на будущее.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A700541-F1D8-B727-5B56-F148179AF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8"/>
          <a:stretch/>
        </p:blipFill>
        <p:spPr bwMode="auto">
          <a:xfrm>
            <a:off x="6601094" y="1360631"/>
            <a:ext cx="4998918" cy="49188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6192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487F26-9242-D2BE-5B14-0FFAFEC8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1D129857-27B4-8BEA-C637-5D19ED9BB893}"/>
              </a:ext>
            </a:extLst>
          </p:cNvPr>
          <p:cNvSpPr/>
          <p:nvPr/>
        </p:nvSpPr>
        <p:spPr>
          <a:xfrm>
            <a:off x="998247" y="-139215"/>
            <a:ext cx="11960114" cy="4409284"/>
          </a:xfrm>
          <a:prstGeom prst="wedgeEllipseCallout">
            <a:avLst>
              <a:gd name="adj1" fmla="val -54553"/>
              <a:gd name="adj2" fmla="val 7468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Здоровье – бесценное достояние не только каждого человека, но и всего общества. В последнее время очевиднее становится катастрофическое ухудшение здоровья учащихся. Наряду с неблагоприятными социальными и экологическими факторами в качестве причины признается и отрицательное влияние школы на здоровье детей.</a:t>
            </a:r>
            <a:endParaRPr lang="en-US" sz="28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CD182DD-38EE-CB3A-7063-0B80E1FC4EE8}"/>
              </a:ext>
            </a:extLst>
          </p:cNvPr>
          <p:cNvSpPr/>
          <p:nvPr/>
        </p:nvSpPr>
        <p:spPr>
          <a:xfrm>
            <a:off x="-478788" y="3758359"/>
            <a:ext cx="4020209" cy="361818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B55ED62-879B-18E5-C82C-EA474F285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4331" r="33057"/>
          <a:stretch/>
        </p:blipFill>
        <p:spPr bwMode="auto">
          <a:xfrm>
            <a:off x="-41691" y="4083594"/>
            <a:ext cx="3146014" cy="2967715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2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487F26-9242-D2BE-5B14-0FFAFEC87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1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004A973-F437-55DC-C7D3-7A9292651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2" y="711075"/>
            <a:ext cx="4528456" cy="5757583"/>
          </a:xfrm>
        </p:spPr>
        <p:txBody>
          <a:bodyPr>
            <a:normAutofit/>
          </a:bodyPr>
          <a:lstStyle/>
          <a:p>
            <a:r>
              <a:rPr lang="ru-RU" sz="2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учителя видят, как с каждым последующим годом обучения растёт количество часто болеющих детей, в листе здоровья появляется всё больше хронических заболеваний и нарушений здоровья учащихся. Почему так происходит?</a:t>
            </a:r>
            <a:b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C504794-253D-1DF4-87B4-CD64C089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0" b="94040" l="6200" r="93567">
                        <a14:foregroundMark x1="28400" y1="9640" x2="39533" y2="10560"/>
                        <a14:foregroundMark x1="9467" y1="51960" x2="10033" y2="57720"/>
                        <a14:foregroundMark x1="6200" y1="51720" x2="9267" y2="55640"/>
                        <a14:foregroundMark x1="50833" y1="91040" x2="56000" y2="89880"/>
                        <a14:foregroundMark x1="69400" y1="89440" x2="69600" y2="94040"/>
                        <a14:foregroundMark x1="91433" y1="56560" x2="93567" y2="53320"/>
                        <a14:foregroundMark x1="45067" y1="12400" x2="52700" y2="8880"/>
                        <a14:foregroundMark x1="52700" y1="8880" x2="56567" y2="9880"/>
                        <a14:foregroundMark x1="27067" y1="5960" x2="32833" y2="13320"/>
                        <a14:foregroundMark x1="32833" y1="13320" x2="33000" y2="1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40" y="1059500"/>
            <a:ext cx="6072877" cy="50607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3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 выглядит как рисунок, зеленый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70AB39-8873-58C3-EDD6-13CEBCD54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3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D1077-87B9-A237-C9DE-A5445F12DBBC}"/>
              </a:ext>
            </a:extLst>
          </p:cNvPr>
          <p:cNvSpPr txBox="1"/>
          <p:nvPr/>
        </p:nvSpPr>
        <p:spPr>
          <a:xfrm>
            <a:off x="592133" y="1191846"/>
            <a:ext cx="42107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Известно, что современный процесс обучения детей начальной школы во многом организован нерационально и сопровождается большим расходом психической и физической энергии.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FB263C-79A0-768F-491C-51EDC02DC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r="16957"/>
          <a:stretch/>
        </p:blipFill>
        <p:spPr bwMode="auto">
          <a:xfrm>
            <a:off x="5394959" y="853790"/>
            <a:ext cx="5880538" cy="5524911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3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F906B9-896B-2AE2-C485-3C43AC2A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зображение выглядит как рисунок, зеленый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70AB39-8873-58C3-EDD6-13CEBCD54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3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3ECA543-4DD0-1DBC-B6C8-23AF3D03C0B4}"/>
              </a:ext>
            </a:extLst>
          </p:cNvPr>
          <p:cNvSpPr/>
          <p:nvPr/>
        </p:nvSpPr>
        <p:spPr>
          <a:xfrm>
            <a:off x="145464" y="4741422"/>
            <a:ext cx="7611170" cy="2031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это в совокупности отражается на качестве учебы и в дальнейшем влияет на выбор профессии и на возможности профессионального роста человека.</a:t>
            </a:r>
            <a:endParaRPr lang="en-US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CF456BD-65D3-64C7-3F1B-FE34F09FFF26}"/>
              </a:ext>
            </a:extLst>
          </p:cNvPr>
          <p:cNvSpPr/>
          <p:nvPr/>
        </p:nvSpPr>
        <p:spPr>
          <a:xfrm>
            <a:off x="5013433" y="2563679"/>
            <a:ext cx="6952593" cy="2031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Постепенно формируется школьная близорукость и всевозможные вторичные отклонения в состоянии здоровья учащегося.</a:t>
            </a:r>
          </a:p>
        </p:txBody>
      </p: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912933E3-484B-961E-2F83-5C2D44F2A55D}"/>
              </a:ext>
            </a:extLst>
          </p:cNvPr>
          <p:cNvCxnSpPr>
            <a:cxnSpLocks/>
          </p:cNvCxnSpPr>
          <p:nvPr/>
        </p:nvCxnSpPr>
        <p:spPr>
          <a:xfrm>
            <a:off x="8988029" y="1371603"/>
            <a:ext cx="1180730" cy="1046302"/>
          </a:xfrm>
          <a:prstGeom prst="curvedConnector3">
            <a:avLst>
              <a:gd name="adj1" fmla="val 136790"/>
            </a:avLst>
          </a:prstGeom>
          <a:ln w="762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D197F36-4B5A-B6A9-999E-2DFCC47A59B5}"/>
              </a:ext>
            </a:extLst>
          </p:cNvPr>
          <p:cNvSpPr/>
          <p:nvPr/>
        </p:nvSpPr>
        <p:spPr>
          <a:xfrm>
            <a:off x="178677" y="84609"/>
            <a:ext cx="8809350" cy="2333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процессе письма и чтения большая часть нагрузки приходится на работу органа зрения и последствием этого становится снижение остроты зрения уже на первом году обучения и появлением признаков нарушения осанки.</a:t>
            </a:r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8172D8F1-1BCE-1AC1-B38D-6A8E0101103A}"/>
              </a:ext>
            </a:extLst>
          </p:cNvPr>
          <p:cNvCxnSpPr>
            <a:cxnSpLocks/>
          </p:cNvCxnSpPr>
          <p:nvPr/>
        </p:nvCxnSpPr>
        <p:spPr>
          <a:xfrm rot="5400000">
            <a:off x="7720888" y="4838004"/>
            <a:ext cx="1588539" cy="1226157"/>
          </a:xfrm>
          <a:prstGeom prst="curvedConnector3">
            <a:avLst>
              <a:gd name="adj1" fmla="val 90691"/>
            </a:avLst>
          </a:prstGeom>
          <a:ln w="762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5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18C113-82E6-54A4-4262-D57BA3CE17CF}"/>
              </a:ext>
            </a:extLst>
          </p:cNvPr>
          <p:cNvSpPr/>
          <p:nvPr/>
        </p:nvSpPr>
        <p:spPr>
          <a:xfrm>
            <a:off x="0" y="0"/>
            <a:ext cx="4020207" cy="5990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6E03B-1CB7-2613-9C05-8A96B3046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5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CC610C6-1999-A0F5-93AB-7DB19316A3F8}"/>
              </a:ext>
            </a:extLst>
          </p:cNvPr>
          <p:cNvSpPr txBox="1">
            <a:spLocks/>
          </p:cNvSpPr>
          <p:nvPr/>
        </p:nvSpPr>
        <p:spPr>
          <a:xfrm>
            <a:off x="0" y="1072054"/>
            <a:ext cx="6526925" cy="6984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Существуют известные способы снижения отрицательного воздействия учебной нагрузки на развитие зрительных функций учащихся. Группой ученых под руководством В. Ф. Базарного доказано, что способ сидения за столом со склоненной и фиксированной к крышке стола грудной клеткой может на 20-й минуте вызвать признаки стенокардии, а длительное пребывание в этой позе формирует деформацию грудной клетки, недоразвитие мышц диафрагмы, а все это вместе взятое создает условия для патологического развития самого сердца. </a:t>
            </a:r>
            <a:br>
              <a:rPr lang="ru-RU" sz="2400" b="1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b="1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DB95FF-9375-15C1-5274-28B28F71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6" t="32874" r="14131" b="7586"/>
          <a:stretch/>
        </p:blipFill>
        <p:spPr bwMode="auto">
          <a:xfrm>
            <a:off x="7899922" y="817695"/>
            <a:ext cx="3435485" cy="5173202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9B10C4-D266-6753-0940-F2D940B2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4462F0C-ABF4-41D0-0CF4-F8951552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DA9A9E79-156C-E36D-00CF-3BF5365324EE}"/>
              </a:ext>
            </a:extLst>
          </p:cNvPr>
          <p:cNvSpPr/>
          <p:nvPr/>
        </p:nvSpPr>
        <p:spPr>
          <a:xfrm>
            <a:off x="4414345" y="236483"/>
            <a:ext cx="7462348" cy="6211614"/>
          </a:xfrm>
          <a:prstGeom prst="wedgeRoundRectCallout">
            <a:avLst>
              <a:gd name="adj1" fmla="val -64051"/>
              <a:gd name="adj2" fmla="val 2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Классную мебель, за которой ученики могли бы работать и сидя и стоя, учителю изготовить не под силу. Но под силу каждому учителю строить уроки с использованием здоровьесберегающих технологий. Создать условия для двигательной активности учащихся на уроке, осуществлять постоянный контроль над осанкой детей, включать в урок упражнения зрительной и дыхательной гимнастик, использовать зрительные тренажёры, которые несложно изготовить учителю самостоятельно.</a:t>
            </a:r>
            <a:endParaRPr lang="en-US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BD1B59-6C6A-4FE3-AE29-0D7FFA1C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" b="98324" l="10000" r="90000">
                        <a14:foregroundMark x1="36957" y1="11546" x2="55870" y2="7263"/>
                        <a14:foregroundMark x1="55870" y1="7263" x2="62935" y2="11918"/>
                        <a14:foregroundMark x1="62935" y1="11918" x2="63152" y2="13408"/>
                        <a14:foregroundMark x1="37826" y1="88082" x2="41848" y2="94600"/>
                        <a14:foregroundMark x1="41848" y1="94600" x2="57283" y2="92737"/>
                        <a14:foregroundMark x1="57283" y1="92737" x2="60326" y2="84916"/>
                        <a14:foregroundMark x1="47935" y1="2048" x2="50217" y2="2980"/>
                        <a14:foregroundMark x1="46848" y1="95717" x2="52826" y2="96648"/>
                        <a14:foregroundMark x1="52826" y1="96648" x2="48804" y2="98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582" y="1271797"/>
            <a:ext cx="6378461" cy="37230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4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40CE48-08E9-6947-0BD4-616FC4E8F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C086AA-CC00-D774-B660-FB7827A8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ECBF3-46CB-A644-7F09-77228BE8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878" y="1405597"/>
            <a:ext cx="4545724" cy="132080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создания здоровьсберегающей среды на уроке можно применить следующие приемы: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0EB57-3CCC-DC7C-BC74-7964805E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065997"/>
            <a:ext cx="4834759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Утренняя музыкальная зарядка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Дыхательная гимнастика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Пальчиковая гимнастика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Гимнастика для глаз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Физкультминутка 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Точечный массаж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Музыкотерапия 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Релаксация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3FB346B5-98D8-1D16-828D-D1CD9E54F1E9}"/>
              </a:ext>
            </a:extLst>
          </p:cNvPr>
          <p:cNvSpPr/>
          <p:nvPr/>
        </p:nvSpPr>
        <p:spPr>
          <a:xfrm>
            <a:off x="-2" y="0"/>
            <a:ext cx="12192002" cy="7133225"/>
          </a:xfrm>
          <a:custGeom>
            <a:avLst/>
            <a:gdLst>
              <a:gd name="connsiteX0" fmla="*/ 261875 w 12192002"/>
              <a:gd name="connsiteY0" fmla="*/ 2545459 h 7133225"/>
              <a:gd name="connsiteX1" fmla="*/ 353060 w 12192002"/>
              <a:gd name="connsiteY1" fmla="*/ 2513928 h 7133225"/>
              <a:gd name="connsiteX2" fmla="*/ 596222 w 12192002"/>
              <a:gd name="connsiteY2" fmla="*/ 2151321 h 7133225"/>
              <a:gd name="connsiteX3" fmla="*/ 687407 w 12192002"/>
              <a:gd name="connsiteY3" fmla="*/ 1914839 h 7133225"/>
              <a:gd name="connsiteX4" fmla="*/ 748199 w 12192002"/>
              <a:gd name="connsiteY4" fmla="*/ 1599528 h 7133225"/>
              <a:gd name="connsiteX5" fmla="*/ 960965 w 12192002"/>
              <a:gd name="connsiteY5" fmla="*/ 1095032 h 7133225"/>
              <a:gd name="connsiteX6" fmla="*/ 1112941 w 12192002"/>
              <a:gd name="connsiteY6" fmla="*/ 874314 h 7133225"/>
              <a:gd name="connsiteX7" fmla="*/ 1188930 w 12192002"/>
              <a:gd name="connsiteY7" fmla="*/ 779721 h 7133225"/>
              <a:gd name="connsiteX8" fmla="*/ 1599265 w 12192002"/>
              <a:gd name="connsiteY8" fmla="*/ 495942 h 7133225"/>
              <a:gd name="connsiteX9" fmla="*/ 1705648 w 12192002"/>
              <a:gd name="connsiteY9" fmla="*/ 448645 h 7133225"/>
              <a:gd name="connsiteX10" fmla="*/ 2191972 w 12192002"/>
              <a:gd name="connsiteY10" fmla="*/ 464411 h 7133225"/>
              <a:gd name="connsiteX11" fmla="*/ 2252762 w 12192002"/>
              <a:gd name="connsiteY11" fmla="*/ 543239 h 7133225"/>
              <a:gd name="connsiteX12" fmla="*/ 2556714 w 12192002"/>
              <a:gd name="connsiteY12" fmla="*/ 921611 h 7133225"/>
              <a:gd name="connsiteX13" fmla="*/ 3301397 w 12192002"/>
              <a:gd name="connsiteY13" fmla="*/ 1236921 h 7133225"/>
              <a:gd name="connsiteX14" fmla="*/ 3681337 w 12192002"/>
              <a:gd name="connsiteY14" fmla="*/ 1205390 h 7133225"/>
              <a:gd name="connsiteX15" fmla="*/ 3939697 w 12192002"/>
              <a:gd name="connsiteY15" fmla="*/ 1047735 h 7133225"/>
              <a:gd name="connsiteX16" fmla="*/ 4228452 w 12192002"/>
              <a:gd name="connsiteY16" fmla="*/ 842783 h 7133225"/>
              <a:gd name="connsiteX17" fmla="*/ 4836357 w 12192002"/>
              <a:gd name="connsiteY17" fmla="*/ 322521 h 7133225"/>
              <a:gd name="connsiteX18" fmla="*/ 5170704 w 12192002"/>
              <a:gd name="connsiteY18" fmla="*/ 164866 h 7133225"/>
              <a:gd name="connsiteX19" fmla="*/ 6356117 w 12192002"/>
              <a:gd name="connsiteY19" fmla="*/ 22977 h 7133225"/>
              <a:gd name="connsiteX20" fmla="*/ 8179831 w 12192002"/>
              <a:gd name="connsiteY20" fmla="*/ 149101 h 7133225"/>
              <a:gd name="connsiteX21" fmla="*/ 8468586 w 12192002"/>
              <a:gd name="connsiteY21" fmla="*/ 306756 h 7133225"/>
              <a:gd name="connsiteX22" fmla="*/ 8620562 w 12192002"/>
              <a:gd name="connsiteY22" fmla="*/ 511708 h 7133225"/>
              <a:gd name="connsiteX23" fmla="*/ 8848526 w 12192002"/>
              <a:gd name="connsiteY23" fmla="*/ 1126563 h 7133225"/>
              <a:gd name="connsiteX24" fmla="*/ 9015700 w 12192002"/>
              <a:gd name="connsiteY24" fmla="*/ 1473404 h 7133225"/>
              <a:gd name="connsiteX25" fmla="*/ 9380443 w 12192002"/>
              <a:gd name="connsiteY25" fmla="*/ 1851777 h 7133225"/>
              <a:gd name="connsiteX26" fmla="*/ 9638802 w 12192002"/>
              <a:gd name="connsiteY26" fmla="*/ 1962135 h 7133225"/>
              <a:gd name="connsiteX27" fmla="*/ 10003546 w 12192002"/>
              <a:gd name="connsiteY27" fmla="*/ 2040963 h 7133225"/>
              <a:gd name="connsiteX28" fmla="*/ 11234551 w 12192002"/>
              <a:gd name="connsiteY28" fmla="*/ 2104025 h 7133225"/>
              <a:gd name="connsiteX29" fmla="*/ 11629690 w 12192002"/>
              <a:gd name="connsiteY29" fmla="*/ 2324742 h 7133225"/>
              <a:gd name="connsiteX30" fmla="*/ 11857654 w 12192002"/>
              <a:gd name="connsiteY30" fmla="*/ 2576990 h 7133225"/>
              <a:gd name="connsiteX31" fmla="*/ 12146408 w 12192002"/>
              <a:gd name="connsiteY31" fmla="*/ 3191845 h 7133225"/>
              <a:gd name="connsiteX32" fmla="*/ 12192002 w 12192002"/>
              <a:gd name="connsiteY32" fmla="*/ 3365266 h 7133225"/>
              <a:gd name="connsiteX33" fmla="*/ 12085618 w 12192002"/>
              <a:gd name="connsiteY33" fmla="*/ 4043183 h 7133225"/>
              <a:gd name="connsiteX34" fmla="*/ 11842456 w 12192002"/>
              <a:gd name="connsiteY34" fmla="*/ 4594977 h 7133225"/>
              <a:gd name="connsiteX35" fmla="*/ 11766469 w 12192002"/>
              <a:gd name="connsiteY35" fmla="*/ 4784163 h 7133225"/>
              <a:gd name="connsiteX36" fmla="*/ 11644887 w 12192002"/>
              <a:gd name="connsiteY36" fmla="*/ 4926052 h 7133225"/>
              <a:gd name="connsiteX37" fmla="*/ 11112971 w 12192002"/>
              <a:gd name="connsiteY37" fmla="*/ 5351721 h 7133225"/>
              <a:gd name="connsiteX38" fmla="*/ 10626648 w 12192002"/>
              <a:gd name="connsiteY38" fmla="*/ 5667032 h 7133225"/>
              <a:gd name="connsiteX39" fmla="*/ 10368288 w 12192002"/>
              <a:gd name="connsiteY39" fmla="*/ 5793156 h 7133225"/>
              <a:gd name="connsiteX40" fmla="*/ 10094731 w 12192002"/>
              <a:gd name="connsiteY40" fmla="*/ 6092701 h 7133225"/>
              <a:gd name="connsiteX41" fmla="*/ 9897162 w 12192002"/>
              <a:gd name="connsiteY41" fmla="*/ 6423777 h 7133225"/>
              <a:gd name="connsiteX42" fmla="*/ 9638802 w 12192002"/>
              <a:gd name="connsiteY42" fmla="*/ 6739087 h 7133225"/>
              <a:gd name="connsiteX43" fmla="*/ 9046096 w 12192002"/>
              <a:gd name="connsiteY43" fmla="*/ 7070163 h 7133225"/>
              <a:gd name="connsiteX44" fmla="*/ 8757341 w 12192002"/>
              <a:gd name="connsiteY44" fmla="*/ 7133225 h 7133225"/>
              <a:gd name="connsiteX45" fmla="*/ 8498981 w 12192002"/>
              <a:gd name="connsiteY45" fmla="*/ 7117459 h 7133225"/>
              <a:gd name="connsiteX46" fmla="*/ 8225424 w 12192002"/>
              <a:gd name="connsiteY46" fmla="*/ 7022866 h 7133225"/>
              <a:gd name="connsiteX47" fmla="*/ 7526334 w 12192002"/>
              <a:gd name="connsiteY47" fmla="*/ 6691790 h 7133225"/>
              <a:gd name="connsiteX48" fmla="*/ 6705663 w 12192002"/>
              <a:gd name="connsiteY48" fmla="*/ 6155763 h 7133225"/>
              <a:gd name="connsiteX49" fmla="*/ 5489854 w 12192002"/>
              <a:gd name="connsiteY49" fmla="*/ 5667032 h 7133225"/>
              <a:gd name="connsiteX50" fmla="*/ 5033925 w 12192002"/>
              <a:gd name="connsiteY50" fmla="*/ 5619735 h 7133225"/>
              <a:gd name="connsiteX51" fmla="*/ 4289242 w 12192002"/>
              <a:gd name="connsiteY51" fmla="*/ 5730094 h 7133225"/>
              <a:gd name="connsiteX52" fmla="*/ 3195014 w 12192002"/>
              <a:gd name="connsiteY52" fmla="*/ 5950811 h 7133225"/>
              <a:gd name="connsiteX53" fmla="*/ 2207169 w 12192002"/>
              <a:gd name="connsiteY53" fmla="*/ 5808921 h 7133225"/>
              <a:gd name="connsiteX54" fmla="*/ 1614462 w 12192002"/>
              <a:gd name="connsiteY54" fmla="*/ 5651266 h 7133225"/>
              <a:gd name="connsiteX55" fmla="*/ 1249720 w 12192002"/>
              <a:gd name="connsiteY55" fmla="*/ 5367487 h 7133225"/>
              <a:gd name="connsiteX56" fmla="*/ 1173732 w 12192002"/>
              <a:gd name="connsiteY56" fmla="*/ 5209832 h 7133225"/>
              <a:gd name="connsiteX57" fmla="*/ 1188930 w 12192002"/>
              <a:gd name="connsiteY57" fmla="*/ 4862990 h 7133225"/>
              <a:gd name="connsiteX58" fmla="*/ 1325708 w 12192002"/>
              <a:gd name="connsiteY58" fmla="*/ 4579211 h 7133225"/>
              <a:gd name="connsiteX59" fmla="*/ 1401696 w 12192002"/>
              <a:gd name="connsiteY59" fmla="*/ 4279666 h 7133225"/>
              <a:gd name="connsiteX60" fmla="*/ 1356103 w 12192002"/>
              <a:gd name="connsiteY60" fmla="*/ 3932825 h 7133225"/>
              <a:gd name="connsiteX61" fmla="*/ 1204127 w 12192002"/>
              <a:gd name="connsiteY61" fmla="*/ 3727873 h 7133225"/>
              <a:gd name="connsiteX62" fmla="*/ 1052151 w 12192002"/>
              <a:gd name="connsiteY62" fmla="*/ 3570218 h 7133225"/>
              <a:gd name="connsiteX63" fmla="*/ 945767 w 12192002"/>
              <a:gd name="connsiteY63" fmla="*/ 3554452 h 7133225"/>
              <a:gd name="connsiteX64" fmla="*/ 444246 w 12192002"/>
              <a:gd name="connsiteY64" fmla="*/ 3333735 h 7133225"/>
              <a:gd name="connsiteX65" fmla="*/ 292270 w 12192002"/>
              <a:gd name="connsiteY65" fmla="*/ 3239142 h 7133225"/>
              <a:gd name="connsiteX66" fmla="*/ 170689 w 12192002"/>
              <a:gd name="connsiteY66" fmla="*/ 3160314 h 7133225"/>
              <a:gd name="connsiteX67" fmla="*/ 79504 w 12192002"/>
              <a:gd name="connsiteY67" fmla="*/ 3081487 h 7133225"/>
              <a:gd name="connsiteX68" fmla="*/ 3515 w 12192002"/>
              <a:gd name="connsiteY68" fmla="*/ 3049956 h 7133225"/>
              <a:gd name="connsiteX69" fmla="*/ 3515 w 12192002"/>
              <a:gd name="connsiteY69" fmla="*/ 3018425 h 71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2" h="7133225" extrusionOk="0">
                <a:moveTo>
                  <a:pt x="261875" y="2545459"/>
                </a:moveTo>
                <a:cubicBezTo>
                  <a:pt x="287762" y="2534894"/>
                  <a:pt x="326001" y="2535714"/>
                  <a:pt x="353060" y="2513928"/>
                </a:cubicBezTo>
                <a:cubicBezTo>
                  <a:pt x="485757" y="2429573"/>
                  <a:pt x="529605" y="2284735"/>
                  <a:pt x="596222" y="2151321"/>
                </a:cubicBezTo>
                <a:cubicBezTo>
                  <a:pt x="625132" y="2088479"/>
                  <a:pt x="657876" y="2004659"/>
                  <a:pt x="687407" y="1914839"/>
                </a:cubicBezTo>
                <a:cubicBezTo>
                  <a:pt x="701951" y="1812583"/>
                  <a:pt x="702966" y="1717325"/>
                  <a:pt x="748199" y="1599528"/>
                </a:cubicBezTo>
                <a:cubicBezTo>
                  <a:pt x="826459" y="1376995"/>
                  <a:pt x="857623" y="1260656"/>
                  <a:pt x="960965" y="1095032"/>
                </a:cubicBezTo>
                <a:cubicBezTo>
                  <a:pt x="994266" y="1026495"/>
                  <a:pt x="1063816" y="941590"/>
                  <a:pt x="1112941" y="874314"/>
                </a:cubicBezTo>
                <a:cubicBezTo>
                  <a:pt x="1137486" y="844688"/>
                  <a:pt x="1164795" y="813117"/>
                  <a:pt x="1188930" y="779721"/>
                </a:cubicBezTo>
                <a:cubicBezTo>
                  <a:pt x="1289032" y="675983"/>
                  <a:pt x="1476052" y="552672"/>
                  <a:pt x="1599265" y="495942"/>
                </a:cubicBezTo>
                <a:cubicBezTo>
                  <a:pt x="1618336" y="480520"/>
                  <a:pt x="1669523" y="466116"/>
                  <a:pt x="1705648" y="448645"/>
                </a:cubicBezTo>
                <a:cubicBezTo>
                  <a:pt x="1892049" y="433711"/>
                  <a:pt x="2017489" y="451348"/>
                  <a:pt x="2191972" y="464411"/>
                </a:cubicBezTo>
                <a:cubicBezTo>
                  <a:pt x="2223196" y="473495"/>
                  <a:pt x="2234839" y="518709"/>
                  <a:pt x="2252762" y="543239"/>
                </a:cubicBezTo>
                <a:cubicBezTo>
                  <a:pt x="2385654" y="746099"/>
                  <a:pt x="2332584" y="759000"/>
                  <a:pt x="2556714" y="921611"/>
                </a:cubicBezTo>
                <a:cubicBezTo>
                  <a:pt x="2908544" y="1176514"/>
                  <a:pt x="2893237" y="1136481"/>
                  <a:pt x="3301397" y="1236921"/>
                </a:cubicBezTo>
                <a:cubicBezTo>
                  <a:pt x="3405849" y="1222746"/>
                  <a:pt x="3549317" y="1226660"/>
                  <a:pt x="3681337" y="1205390"/>
                </a:cubicBezTo>
                <a:cubicBezTo>
                  <a:pt x="3768103" y="1185621"/>
                  <a:pt x="3857842" y="1103728"/>
                  <a:pt x="3939697" y="1047735"/>
                </a:cubicBezTo>
                <a:cubicBezTo>
                  <a:pt x="4027287" y="979956"/>
                  <a:pt x="4151294" y="922898"/>
                  <a:pt x="4228452" y="842783"/>
                </a:cubicBezTo>
                <a:cubicBezTo>
                  <a:pt x="4641820" y="413159"/>
                  <a:pt x="4463950" y="562459"/>
                  <a:pt x="4836357" y="322521"/>
                </a:cubicBezTo>
                <a:cubicBezTo>
                  <a:pt x="4935010" y="283020"/>
                  <a:pt x="5061279" y="211629"/>
                  <a:pt x="5170704" y="164866"/>
                </a:cubicBezTo>
                <a:cubicBezTo>
                  <a:pt x="5517864" y="57684"/>
                  <a:pt x="5999039" y="73310"/>
                  <a:pt x="6356117" y="22977"/>
                </a:cubicBezTo>
                <a:cubicBezTo>
                  <a:pt x="6952443" y="89586"/>
                  <a:pt x="7556859" y="-64592"/>
                  <a:pt x="8179831" y="149101"/>
                </a:cubicBezTo>
                <a:cubicBezTo>
                  <a:pt x="8285757" y="195523"/>
                  <a:pt x="8368099" y="263476"/>
                  <a:pt x="8468586" y="306756"/>
                </a:cubicBezTo>
                <a:cubicBezTo>
                  <a:pt x="8519400" y="372631"/>
                  <a:pt x="8573935" y="430884"/>
                  <a:pt x="8620562" y="511708"/>
                </a:cubicBezTo>
                <a:cubicBezTo>
                  <a:pt x="8684857" y="625842"/>
                  <a:pt x="8807204" y="1034843"/>
                  <a:pt x="8848526" y="1126563"/>
                </a:cubicBezTo>
                <a:cubicBezTo>
                  <a:pt x="8892671" y="1253555"/>
                  <a:pt x="8953461" y="1365255"/>
                  <a:pt x="9015700" y="1473404"/>
                </a:cubicBezTo>
                <a:cubicBezTo>
                  <a:pt x="9127553" y="1614802"/>
                  <a:pt x="9198618" y="1765029"/>
                  <a:pt x="9380443" y="1851777"/>
                </a:cubicBezTo>
                <a:cubicBezTo>
                  <a:pt x="9472749" y="1910126"/>
                  <a:pt x="9541335" y="1928700"/>
                  <a:pt x="9638802" y="1962135"/>
                </a:cubicBezTo>
                <a:cubicBezTo>
                  <a:pt x="9760185" y="1993659"/>
                  <a:pt x="9869516" y="2025394"/>
                  <a:pt x="10003546" y="2040963"/>
                </a:cubicBezTo>
                <a:cubicBezTo>
                  <a:pt x="10432770" y="2068213"/>
                  <a:pt x="10831060" y="2076440"/>
                  <a:pt x="11234551" y="2104025"/>
                </a:cubicBezTo>
                <a:cubicBezTo>
                  <a:pt x="11361800" y="2164764"/>
                  <a:pt x="11488458" y="2215780"/>
                  <a:pt x="11629690" y="2324742"/>
                </a:cubicBezTo>
                <a:cubicBezTo>
                  <a:pt x="11709421" y="2410336"/>
                  <a:pt x="11798248" y="2481366"/>
                  <a:pt x="11857654" y="2576990"/>
                </a:cubicBezTo>
                <a:cubicBezTo>
                  <a:pt x="11979539" y="2776145"/>
                  <a:pt x="12049705" y="2920225"/>
                  <a:pt x="12146408" y="3191845"/>
                </a:cubicBezTo>
                <a:cubicBezTo>
                  <a:pt x="12174253" y="3248349"/>
                  <a:pt x="12185984" y="3302399"/>
                  <a:pt x="12192002" y="3365266"/>
                </a:cubicBezTo>
                <a:cubicBezTo>
                  <a:pt x="12178474" y="3663891"/>
                  <a:pt x="12201721" y="3802962"/>
                  <a:pt x="12085618" y="4043183"/>
                </a:cubicBezTo>
                <a:cubicBezTo>
                  <a:pt x="12031703" y="4223151"/>
                  <a:pt x="11883788" y="4413896"/>
                  <a:pt x="11842456" y="4594977"/>
                </a:cubicBezTo>
                <a:cubicBezTo>
                  <a:pt x="11815668" y="4655775"/>
                  <a:pt x="11816792" y="4734688"/>
                  <a:pt x="11766469" y="4784163"/>
                </a:cubicBezTo>
                <a:cubicBezTo>
                  <a:pt x="11715485" y="4828097"/>
                  <a:pt x="11691939" y="4886900"/>
                  <a:pt x="11644887" y="4926052"/>
                </a:cubicBezTo>
                <a:cubicBezTo>
                  <a:pt x="11549242" y="5010525"/>
                  <a:pt x="11239199" y="5282867"/>
                  <a:pt x="11112971" y="5351721"/>
                </a:cubicBezTo>
                <a:cubicBezTo>
                  <a:pt x="10944261" y="5486174"/>
                  <a:pt x="10814174" y="5592829"/>
                  <a:pt x="10626648" y="5667032"/>
                </a:cubicBezTo>
                <a:cubicBezTo>
                  <a:pt x="10546778" y="5711285"/>
                  <a:pt x="10438750" y="5755985"/>
                  <a:pt x="10368288" y="5793156"/>
                </a:cubicBezTo>
                <a:cubicBezTo>
                  <a:pt x="10275460" y="5848211"/>
                  <a:pt x="10165054" y="5995201"/>
                  <a:pt x="10094731" y="6092701"/>
                </a:cubicBezTo>
                <a:cubicBezTo>
                  <a:pt x="10041251" y="6220471"/>
                  <a:pt x="9971140" y="6320667"/>
                  <a:pt x="9897162" y="6423777"/>
                </a:cubicBezTo>
                <a:cubicBezTo>
                  <a:pt x="9807397" y="6557475"/>
                  <a:pt x="9739622" y="6649424"/>
                  <a:pt x="9638802" y="6739087"/>
                </a:cubicBezTo>
                <a:cubicBezTo>
                  <a:pt x="9444127" y="6922834"/>
                  <a:pt x="9294831" y="7019837"/>
                  <a:pt x="9046096" y="7070163"/>
                </a:cubicBezTo>
                <a:cubicBezTo>
                  <a:pt x="8940888" y="7095803"/>
                  <a:pt x="8840290" y="7109880"/>
                  <a:pt x="8757341" y="7133225"/>
                </a:cubicBezTo>
                <a:cubicBezTo>
                  <a:pt x="8672226" y="7133238"/>
                  <a:pt x="8593691" y="7128370"/>
                  <a:pt x="8498981" y="7117459"/>
                </a:cubicBezTo>
                <a:cubicBezTo>
                  <a:pt x="8415039" y="7096905"/>
                  <a:pt x="8324623" y="7070280"/>
                  <a:pt x="8225424" y="7022866"/>
                </a:cubicBezTo>
                <a:cubicBezTo>
                  <a:pt x="7984763" y="6973952"/>
                  <a:pt x="7774781" y="6799829"/>
                  <a:pt x="7526334" y="6691790"/>
                </a:cubicBezTo>
                <a:cubicBezTo>
                  <a:pt x="7049694" y="6325419"/>
                  <a:pt x="7368682" y="6523545"/>
                  <a:pt x="6705663" y="6155763"/>
                </a:cubicBezTo>
                <a:cubicBezTo>
                  <a:pt x="6463330" y="6047731"/>
                  <a:pt x="5837068" y="5736416"/>
                  <a:pt x="5489854" y="5667032"/>
                </a:cubicBezTo>
                <a:cubicBezTo>
                  <a:pt x="5343410" y="5629154"/>
                  <a:pt x="5185010" y="5638737"/>
                  <a:pt x="5033925" y="5619735"/>
                </a:cubicBezTo>
                <a:cubicBezTo>
                  <a:pt x="4812058" y="5682575"/>
                  <a:pt x="4503875" y="5659057"/>
                  <a:pt x="4289242" y="5730094"/>
                </a:cubicBezTo>
                <a:cubicBezTo>
                  <a:pt x="2738494" y="5924507"/>
                  <a:pt x="4249907" y="5789490"/>
                  <a:pt x="3195014" y="5950811"/>
                </a:cubicBezTo>
                <a:cubicBezTo>
                  <a:pt x="2788546" y="5909102"/>
                  <a:pt x="2645569" y="5898073"/>
                  <a:pt x="2207169" y="5808921"/>
                </a:cubicBezTo>
                <a:cubicBezTo>
                  <a:pt x="1989221" y="5782982"/>
                  <a:pt x="1819876" y="5677555"/>
                  <a:pt x="1614462" y="5651266"/>
                </a:cubicBezTo>
                <a:cubicBezTo>
                  <a:pt x="1510130" y="5586008"/>
                  <a:pt x="1321385" y="5471252"/>
                  <a:pt x="1249720" y="5367487"/>
                </a:cubicBezTo>
                <a:cubicBezTo>
                  <a:pt x="1210556" y="5320346"/>
                  <a:pt x="1203378" y="5264720"/>
                  <a:pt x="1173732" y="5209832"/>
                </a:cubicBezTo>
                <a:cubicBezTo>
                  <a:pt x="1175571" y="5095802"/>
                  <a:pt x="1168911" y="4975277"/>
                  <a:pt x="1188930" y="4862990"/>
                </a:cubicBezTo>
                <a:cubicBezTo>
                  <a:pt x="1189477" y="4798286"/>
                  <a:pt x="1304902" y="4642041"/>
                  <a:pt x="1325708" y="4579211"/>
                </a:cubicBezTo>
                <a:cubicBezTo>
                  <a:pt x="1354211" y="4513847"/>
                  <a:pt x="1398723" y="4330549"/>
                  <a:pt x="1401696" y="4279666"/>
                </a:cubicBezTo>
                <a:cubicBezTo>
                  <a:pt x="1381985" y="4162471"/>
                  <a:pt x="1394623" y="4045996"/>
                  <a:pt x="1356103" y="3932825"/>
                </a:cubicBezTo>
                <a:cubicBezTo>
                  <a:pt x="1326812" y="3856334"/>
                  <a:pt x="1259918" y="3786629"/>
                  <a:pt x="1204127" y="3727873"/>
                </a:cubicBezTo>
                <a:cubicBezTo>
                  <a:pt x="1166597" y="3690413"/>
                  <a:pt x="1095898" y="3599157"/>
                  <a:pt x="1052151" y="3570218"/>
                </a:cubicBezTo>
                <a:cubicBezTo>
                  <a:pt x="1021082" y="3553771"/>
                  <a:pt x="982837" y="3552848"/>
                  <a:pt x="945767" y="3554452"/>
                </a:cubicBezTo>
                <a:cubicBezTo>
                  <a:pt x="872741" y="3517249"/>
                  <a:pt x="561012" y="3401686"/>
                  <a:pt x="444246" y="3333735"/>
                </a:cubicBezTo>
                <a:cubicBezTo>
                  <a:pt x="393905" y="3308615"/>
                  <a:pt x="339055" y="3282368"/>
                  <a:pt x="292270" y="3239142"/>
                </a:cubicBezTo>
                <a:cubicBezTo>
                  <a:pt x="254782" y="3213227"/>
                  <a:pt x="204259" y="3199350"/>
                  <a:pt x="170689" y="3160314"/>
                </a:cubicBezTo>
                <a:cubicBezTo>
                  <a:pt x="138374" y="3134573"/>
                  <a:pt x="113224" y="3105274"/>
                  <a:pt x="79504" y="3081487"/>
                </a:cubicBezTo>
                <a:cubicBezTo>
                  <a:pt x="56449" y="3065344"/>
                  <a:pt x="27934" y="3071624"/>
                  <a:pt x="3515" y="3049956"/>
                </a:cubicBezTo>
                <a:cubicBezTo>
                  <a:pt x="-4701" y="3043770"/>
                  <a:pt x="3722" y="3030041"/>
                  <a:pt x="3515" y="3018425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7747837">
                  <a:custGeom>
                    <a:avLst/>
                    <a:gdLst>
                      <a:gd name="connsiteX0" fmla="*/ 271661 w 12647592"/>
                      <a:gd name="connsiteY0" fmla="*/ 2545459 h 7133225"/>
                      <a:gd name="connsiteX1" fmla="*/ 366254 w 12647592"/>
                      <a:gd name="connsiteY1" fmla="*/ 2513928 h 7133225"/>
                      <a:gd name="connsiteX2" fmla="*/ 618502 w 12647592"/>
                      <a:gd name="connsiteY2" fmla="*/ 2151321 h 7133225"/>
                      <a:gd name="connsiteX3" fmla="*/ 713095 w 12647592"/>
                      <a:gd name="connsiteY3" fmla="*/ 1914839 h 7133225"/>
                      <a:gd name="connsiteX4" fmla="*/ 776158 w 12647592"/>
                      <a:gd name="connsiteY4" fmla="*/ 1599528 h 7133225"/>
                      <a:gd name="connsiteX5" fmla="*/ 996875 w 12647592"/>
                      <a:gd name="connsiteY5" fmla="*/ 1095032 h 7133225"/>
                      <a:gd name="connsiteX6" fmla="*/ 1154530 w 12647592"/>
                      <a:gd name="connsiteY6" fmla="*/ 874314 h 7133225"/>
                      <a:gd name="connsiteX7" fmla="*/ 1233358 w 12647592"/>
                      <a:gd name="connsiteY7" fmla="*/ 779721 h 7133225"/>
                      <a:gd name="connsiteX8" fmla="*/ 1659027 w 12647592"/>
                      <a:gd name="connsiteY8" fmla="*/ 495942 h 7133225"/>
                      <a:gd name="connsiteX9" fmla="*/ 1769385 w 12647592"/>
                      <a:gd name="connsiteY9" fmla="*/ 448645 h 7133225"/>
                      <a:gd name="connsiteX10" fmla="*/ 2273882 w 12647592"/>
                      <a:gd name="connsiteY10" fmla="*/ 464411 h 7133225"/>
                      <a:gd name="connsiteX11" fmla="*/ 2336944 w 12647592"/>
                      <a:gd name="connsiteY11" fmla="*/ 543239 h 7133225"/>
                      <a:gd name="connsiteX12" fmla="*/ 2652254 w 12647592"/>
                      <a:gd name="connsiteY12" fmla="*/ 921611 h 7133225"/>
                      <a:gd name="connsiteX13" fmla="*/ 3424764 w 12647592"/>
                      <a:gd name="connsiteY13" fmla="*/ 1236921 h 7133225"/>
                      <a:gd name="connsiteX14" fmla="*/ 3818902 w 12647592"/>
                      <a:gd name="connsiteY14" fmla="*/ 1205390 h 7133225"/>
                      <a:gd name="connsiteX15" fmla="*/ 4086916 w 12647592"/>
                      <a:gd name="connsiteY15" fmla="*/ 1047735 h 7133225"/>
                      <a:gd name="connsiteX16" fmla="*/ 4386461 w 12647592"/>
                      <a:gd name="connsiteY16" fmla="*/ 842783 h 7133225"/>
                      <a:gd name="connsiteX17" fmla="*/ 5017082 w 12647592"/>
                      <a:gd name="connsiteY17" fmla="*/ 322521 h 7133225"/>
                      <a:gd name="connsiteX18" fmla="*/ 5363923 w 12647592"/>
                      <a:gd name="connsiteY18" fmla="*/ 164866 h 7133225"/>
                      <a:gd name="connsiteX19" fmla="*/ 6593633 w 12647592"/>
                      <a:gd name="connsiteY19" fmla="*/ 22977 h 7133225"/>
                      <a:gd name="connsiteX20" fmla="*/ 8485495 w 12647592"/>
                      <a:gd name="connsiteY20" fmla="*/ 149101 h 7133225"/>
                      <a:gd name="connsiteX21" fmla="*/ 8785040 w 12647592"/>
                      <a:gd name="connsiteY21" fmla="*/ 306756 h 7133225"/>
                      <a:gd name="connsiteX22" fmla="*/ 8942695 w 12647592"/>
                      <a:gd name="connsiteY22" fmla="*/ 511708 h 7133225"/>
                      <a:gd name="connsiteX23" fmla="*/ 9179178 w 12647592"/>
                      <a:gd name="connsiteY23" fmla="*/ 1126563 h 7133225"/>
                      <a:gd name="connsiteX24" fmla="*/ 9352599 w 12647592"/>
                      <a:gd name="connsiteY24" fmla="*/ 1473404 h 7133225"/>
                      <a:gd name="connsiteX25" fmla="*/ 9730971 w 12647592"/>
                      <a:gd name="connsiteY25" fmla="*/ 1851777 h 7133225"/>
                      <a:gd name="connsiteX26" fmla="*/ 9998985 w 12647592"/>
                      <a:gd name="connsiteY26" fmla="*/ 1962135 h 7133225"/>
                      <a:gd name="connsiteX27" fmla="*/ 10377358 w 12647592"/>
                      <a:gd name="connsiteY27" fmla="*/ 2040963 h 7133225"/>
                      <a:gd name="connsiteX28" fmla="*/ 11654364 w 12647592"/>
                      <a:gd name="connsiteY28" fmla="*/ 2104025 h 7133225"/>
                      <a:gd name="connsiteX29" fmla="*/ 12064268 w 12647592"/>
                      <a:gd name="connsiteY29" fmla="*/ 2324742 h 7133225"/>
                      <a:gd name="connsiteX30" fmla="*/ 12300751 w 12647592"/>
                      <a:gd name="connsiteY30" fmla="*/ 2576990 h 7133225"/>
                      <a:gd name="connsiteX31" fmla="*/ 12600295 w 12647592"/>
                      <a:gd name="connsiteY31" fmla="*/ 3191845 h 7133225"/>
                      <a:gd name="connsiteX32" fmla="*/ 12647592 w 12647592"/>
                      <a:gd name="connsiteY32" fmla="*/ 3365266 h 7133225"/>
                      <a:gd name="connsiteX33" fmla="*/ 12537233 w 12647592"/>
                      <a:gd name="connsiteY33" fmla="*/ 4043183 h 7133225"/>
                      <a:gd name="connsiteX34" fmla="*/ 12284985 w 12647592"/>
                      <a:gd name="connsiteY34" fmla="*/ 4594977 h 7133225"/>
                      <a:gd name="connsiteX35" fmla="*/ 12206158 w 12647592"/>
                      <a:gd name="connsiteY35" fmla="*/ 4784163 h 7133225"/>
                      <a:gd name="connsiteX36" fmla="*/ 12080033 w 12647592"/>
                      <a:gd name="connsiteY36" fmla="*/ 4926052 h 7133225"/>
                      <a:gd name="connsiteX37" fmla="*/ 11528240 w 12647592"/>
                      <a:gd name="connsiteY37" fmla="*/ 5351721 h 7133225"/>
                      <a:gd name="connsiteX38" fmla="*/ 11023744 w 12647592"/>
                      <a:gd name="connsiteY38" fmla="*/ 5667032 h 7133225"/>
                      <a:gd name="connsiteX39" fmla="*/ 10755730 w 12647592"/>
                      <a:gd name="connsiteY39" fmla="*/ 5793156 h 7133225"/>
                      <a:gd name="connsiteX40" fmla="*/ 10471951 w 12647592"/>
                      <a:gd name="connsiteY40" fmla="*/ 6092701 h 7133225"/>
                      <a:gd name="connsiteX41" fmla="*/ 10266999 w 12647592"/>
                      <a:gd name="connsiteY41" fmla="*/ 6423777 h 7133225"/>
                      <a:gd name="connsiteX42" fmla="*/ 9998985 w 12647592"/>
                      <a:gd name="connsiteY42" fmla="*/ 6739087 h 7133225"/>
                      <a:gd name="connsiteX43" fmla="*/ 9384130 w 12647592"/>
                      <a:gd name="connsiteY43" fmla="*/ 7070163 h 7133225"/>
                      <a:gd name="connsiteX44" fmla="*/ 9084585 w 12647592"/>
                      <a:gd name="connsiteY44" fmla="*/ 7133225 h 7133225"/>
                      <a:gd name="connsiteX45" fmla="*/ 8816571 w 12647592"/>
                      <a:gd name="connsiteY45" fmla="*/ 7117459 h 7133225"/>
                      <a:gd name="connsiteX46" fmla="*/ 8532792 w 12647592"/>
                      <a:gd name="connsiteY46" fmla="*/ 7022866 h 7133225"/>
                      <a:gd name="connsiteX47" fmla="*/ 7807578 w 12647592"/>
                      <a:gd name="connsiteY47" fmla="*/ 6691790 h 7133225"/>
                      <a:gd name="connsiteX48" fmla="*/ 6956240 w 12647592"/>
                      <a:gd name="connsiteY48" fmla="*/ 6155763 h 7133225"/>
                      <a:gd name="connsiteX49" fmla="*/ 5694999 w 12647592"/>
                      <a:gd name="connsiteY49" fmla="*/ 5667032 h 7133225"/>
                      <a:gd name="connsiteX50" fmla="*/ 5222033 w 12647592"/>
                      <a:gd name="connsiteY50" fmla="*/ 5619735 h 7133225"/>
                      <a:gd name="connsiteX51" fmla="*/ 4449523 w 12647592"/>
                      <a:gd name="connsiteY51" fmla="*/ 5730094 h 7133225"/>
                      <a:gd name="connsiteX52" fmla="*/ 3314406 w 12647592"/>
                      <a:gd name="connsiteY52" fmla="*/ 5950811 h 7133225"/>
                      <a:gd name="connsiteX53" fmla="*/ 2289647 w 12647592"/>
                      <a:gd name="connsiteY53" fmla="*/ 5808921 h 7133225"/>
                      <a:gd name="connsiteX54" fmla="*/ 1674792 w 12647592"/>
                      <a:gd name="connsiteY54" fmla="*/ 5651266 h 7133225"/>
                      <a:gd name="connsiteX55" fmla="*/ 1296420 w 12647592"/>
                      <a:gd name="connsiteY55" fmla="*/ 5367487 h 7133225"/>
                      <a:gd name="connsiteX56" fmla="*/ 1217592 w 12647592"/>
                      <a:gd name="connsiteY56" fmla="*/ 5209832 h 7133225"/>
                      <a:gd name="connsiteX57" fmla="*/ 1233358 w 12647592"/>
                      <a:gd name="connsiteY57" fmla="*/ 4862990 h 7133225"/>
                      <a:gd name="connsiteX58" fmla="*/ 1375247 w 12647592"/>
                      <a:gd name="connsiteY58" fmla="*/ 4579211 h 7133225"/>
                      <a:gd name="connsiteX59" fmla="*/ 1454075 w 12647592"/>
                      <a:gd name="connsiteY59" fmla="*/ 4279666 h 7133225"/>
                      <a:gd name="connsiteX60" fmla="*/ 1406778 w 12647592"/>
                      <a:gd name="connsiteY60" fmla="*/ 3932825 h 7133225"/>
                      <a:gd name="connsiteX61" fmla="*/ 1249123 w 12647592"/>
                      <a:gd name="connsiteY61" fmla="*/ 3727873 h 7133225"/>
                      <a:gd name="connsiteX62" fmla="*/ 1091468 w 12647592"/>
                      <a:gd name="connsiteY62" fmla="*/ 3570218 h 7133225"/>
                      <a:gd name="connsiteX63" fmla="*/ 981109 w 12647592"/>
                      <a:gd name="connsiteY63" fmla="*/ 3554452 h 7133225"/>
                      <a:gd name="connsiteX64" fmla="*/ 460847 w 12647592"/>
                      <a:gd name="connsiteY64" fmla="*/ 3333735 h 7133225"/>
                      <a:gd name="connsiteX65" fmla="*/ 303192 w 12647592"/>
                      <a:gd name="connsiteY65" fmla="*/ 3239142 h 7133225"/>
                      <a:gd name="connsiteX66" fmla="*/ 177068 w 12647592"/>
                      <a:gd name="connsiteY66" fmla="*/ 3160314 h 7133225"/>
                      <a:gd name="connsiteX67" fmla="*/ 82475 w 12647592"/>
                      <a:gd name="connsiteY67" fmla="*/ 3081487 h 7133225"/>
                      <a:gd name="connsiteX68" fmla="*/ 3647 w 12647592"/>
                      <a:gd name="connsiteY68" fmla="*/ 3049956 h 7133225"/>
                      <a:gd name="connsiteX69" fmla="*/ 3647 w 12647592"/>
                      <a:gd name="connsiteY69" fmla="*/ 3018425 h 7133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12647592" h="7133225">
                        <a:moveTo>
                          <a:pt x="271661" y="2545459"/>
                        </a:moveTo>
                        <a:cubicBezTo>
                          <a:pt x="303192" y="2534949"/>
                          <a:pt x="340301" y="2534691"/>
                          <a:pt x="366254" y="2513928"/>
                        </a:cubicBezTo>
                        <a:cubicBezTo>
                          <a:pt x="486786" y="2417502"/>
                          <a:pt x="555029" y="2288032"/>
                          <a:pt x="618502" y="2151321"/>
                        </a:cubicBezTo>
                        <a:cubicBezTo>
                          <a:pt x="654254" y="2074316"/>
                          <a:pt x="689771" y="1996472"/>
                          <a:pt x="713095" y="1914839"/>
                        </a:cubicBezTo>
                        <a:cubicBezTo>
                          <a:pt x="742541" y="1811778"/>
                          <a:pt x="738523" y="1699889"/>
                          <a:pt x="776158" y="1599528"/>
                        </a:cubicBezTo>
                        <a:cubicBezTo>
                          <a:pt x="850812" y="1400451"/>
                          <a:pt x="886019" y="1279793"/>
                          <a:pt x="996875" y="1095032"/>
                        </a:cubicBezTo>
                        <a:cubicBezTo>
                          <a:pt x="1043392" y="1017503"/>
                          <a:pt x="1100282" y="946645"/>
                          <a:pt x="1154530" y="874314"/>
                        </a:cubicBezTo>
                        <a:cubicBezTo>
                          <a:pt x="1179157" y="841479"/>
                          <a:pt x="1204335" y="808744"/>
                          <a:pt x="1233358" y="779721"/>
                        </a:cubicBezTo>
                        <a:cubicBezTo>
                          <a:pt x="1343608" y="669471"/>
                          <a:pt x="1537876" y="547864"/>
                          <a:pt x="1659027" y="495942"/>
                        </a:cubicBezTo>
                        <a:lnTo>
                          <a:pt x="1769385" y="448645"/>
                        </a:lnTo>
                        <a:lnTo>
                          <a:pt x="2273882" y="464411"/>
                        </a:lnTo>
                        <a:cubicBezTo>
                          <a:pt x="2307074" y="469943"/>
                          <a:pt x="2318664" y="514988"/>
                          <a:pt x="2336944" y="543239"/>
                        </a:cubicBezTo>
                        <a:cubicBezTo>
                          <a:pt x="2472543" y="752801"/>
                          <a:pt x="2421171" y="759229"/>
                          <a:pt x="2652254" y="921611"/>
                        </a:cubicBezTo>
                        <a:cubicBezTo>
                          <a:pt x="3019610" y="1179752"/>
                          <a:pt x="3006828" y="1136616"/>
                          <a:pt x="3424764" y="1236921"/>
                        </a:cubicBezTo>
                        <a:cubicBezTo>
                          <a:pt x="3556143" y="1226411"/>
                          <a:pt x="3692174" y="1241598"/>
                          <a:pt x="3818902" y="1205390"/>
                        </a:cubicBezTo>
                        <a:cubicBezTo>
                          <a:pt x="3918562" y="1176916"/>
                          <a:pt x="3999572" y="1103538"/>
                          <a:pt x="4086916" y="1047735"/>
                        </a:cubicBezTo>
                        <a:cubicBezTo>
                          <a:pt x="4188868" y="982599"/>
                          <a:pt x="4294445" y="921333"/>
                          <a:pt x="4386461" y="842783"/>
                        </a:cubicBezTo>
                        <a:cubicBezTo>
                          <a:pt x="4837459" y="457784"/>
                          <a:pt x="4576316" y="553923"/>
                          <a:pt x="5017082" y="322521"/>
                        </a:cubicBezTo>
                        <a:cubicBezTo>
                          <a:pt x="5129525" y="263489"/>
                          <a:pt x="5241652" y="199188"/>
                          <a:pt x="5363923" y="164866"/>
                        </a:cubicBezTo>
                        <a:cubicBezTo>
                          <a:pt x="5737468" y="60011"/>
                          <a:pt x="6216931" y="49258"/>
                          <a:pt x="6593633" y="22977"/>
                        </a:cubicBezTo>
                        <a:cubicBezTo>
                          <a:pt x="7171852" y="34541"/>
                          <a:pt x="7898049" y="-91902"/>
                          <a:pt x="8485495" y="149101"/>
                        </a:cubicBezTo>
                        <a:cubicBezTo>
                          <a:pt x="8589885" y="191928"/>
                          <a:pt x="8685192" y="254204"/>
                          <a:pt x="8785040" y="306756"/>
                        </a:cubicBezTo>
                        <a:cubicBezTo>
                          <a:pt x="8837592" y="375073"/>
                          <a:pt x="8900202" y="436720"/>
                          <a:pt x="8942695" y="511708"/>
                        </a:cubicBezTo>
                        <a:cubicBezTo>
                          <a:pt x="9009006" y="628727"/>
                          <a:pt x="9135766" y="1026029"/>
                          <a:pt x="9179178" y="1126563"/>
                        </a:cubicBezTo>
                        <a:cubicBezTo>
                          <a:pt x="9230421" y="1245232"/>
                          <a:pt x="9284358" y="1363625"/>
                          <a:pt x="9352599" y="1473404"/>
                        </a:cubicBezTo>
                        <a:cubicBezTo>
                          <a:pt x="9445265" y="1622475"/>
                          <a:pt x="9574848" y="1765640"/>
                          <a:pt x="9730971" y="1851777"/>
                        </a:cubicBezTo>
                        <a:cubicBezTo>
                          <a:pt x="9815565" y="1898450"/>
                          <a:pt x="9906260" y="1934996"/>
                          <a:pt x="9998985" y="1962135"/>
                        </a:cubicBezTo>
                        <a:cubicBezTo>
                          <a:pt x="10122630" y="1998324"/>
                          <a:pt x="10248996" y="2029961"/>
                          <a:pt x="10377358" y="2040963"/>
                        </a:cubicBezTo>
                        <a:cubicBezTo>
                          <a:pt x="10801988" y="2077360"/>
                          <a:pt x="11228695" y="2083004"/>
                          <a:pt x="11654364" y="2104025"/>
                        </a:cubicBezTo>
                        <a:cubicBezTo>
                          <a:pt x="11790999" y="2177597"/>
                          <a:pt x="11939030" y="2233105"/>
                          <a:pt x="12064268" y="2324742"/>
                        </a:cubicBezTo>
                        <a:cubicBezTo>
                          <a:pt x="12157282" y="2392801"/>
                          <a:pt x="12229795" y="2486166"/>
                          <a:pt x="12300751" y="2576990"/>
                        </a:cubicBezTo>
                        <a:cubicBezTo>
                          <a:pt x="12456226" y="2775998"/>
                          <a:pt x="12515174" y="2950668"/>
                          <a:pt x="12600295" y="3191845"/>
                        </a:cubicBezTo>
                        <a:cubicBezTo>
                          <a:pt x="12620237" y="3248347"/>
                          <a:pt x="12631826" y="3307459"/>
                          <a:pt x="12647592" y="3365266"/>
                        </a:cubicBezTo>
                        <a:cubicBezTo>
                          <a:pt x="12624756" y="3650711"/>
                          <a:pt x="12639028" y="3786272"/>
                          <a:pt x="12537233" y="4043183"/>
                        </a:cubicBezTo>
                        <a:cubicBezTo>
                          <a:pt x="12462735" y="4231201"/>
                          <a:pt x="12367486" y="4410331"/>
                          <a:pt x="12284985" y="4594977"/>
                        </a:cubicBezTo>
                        <a:cubicBezTo>
                          <a:pt x="12257116" y="4657351"/>
                          <a:pt x="12251546" y="4733102"/>
                          <a:pt x="12206158" y="4784163"/>
                        </a:cubicBezTo>
                        <a:cubicBezTo>
                          <a:pt x="12164116" y="4831459"/>
                          <a:pt x="12127236" y="4883906"/>
                          <a:pt x="12080033" y="4926052"/>
                        </a:cubicBezTo>
                        <a:cubicBezTo>
                          <a:pt x="11994478" y="5002440"/>
                          <a:pt x="11650969" y="5270772"/>
                          <a:pt x="11528240" y="5351721"/>
                        </a:cubicBezTo>
                        <a:cubicBezTo>
                          <a:pt x="11362697" y="5460909"/>
                          <a:pt x="11203178" y="5582593"/>
                          <a:pt x="11023744" y="5667032"/>
                        </a:cubicBezTo>
                        <a:cubicBezTo>
                          <a:pt x="10934406" y="5709073"/>
                          <a:pt x="10838784" y="5739764"/>
                          <a:pt x="10755730" y="5793156"/>
                        </a:cubicBezTo>
                        <a:cubicBezTo>
                          <a:pt x="10657213" y="5856488"/>
                          <a:pt x="10538819" y="5992399"/>
                          <a:pt x="10471951" y="6092701"/>
                        </a:cubicBezTo>
                        <a:cubicBezTo>
                          <a:pt x="10399955" y="6200696"/>
                          <a:pt x="10343643" y="6319030"/>
                          <a:pt x="10266999" y="6423777"/>
                        </a:cubicBezTo>
                        <a:cubicBezTo>
                          <a:pt x="10185543" y="6535100"/>
                          <a:pt x="10100556" y="6645752"/>
                          <a:pt x="9998985" y="6739087"/>
                        </a:cubicBezTo>
                        <a:cubicBezTo>
                          <a:pt x="9799986" y="6921951"/>
                          <a:pt x="9635287" y="6997460"/>
                          <a:pt x="9384130" y="7070163"/>
                        </a:cubicBezTo>
                        <a:cubicBezTo>
                          <a:pt x="9286117" y="7098535"/>
                          <a:pt x="9184433" y="7112204"/>
                          <a:pt x="9084585" y="7133225"/>
                        </a:cubicBezTo>
                        <a:cubicBezTo>
                          <a:pt x="8995247" y="7127970"/>
                          <a:pt x="8904326" y="7135010"/>
                          <a:pt x="8816571" y="7117459"/>
                        </a:cubicBezTo>
                        <a:cubicBezTo>
                          <a:pt x="8718798" y="7097904"/>
                          <a:pt x="8626068" y="7058104"/>
                          <a:pt x="8532792" y="7022866"/>
                        </a:cubicBezTo>
                        <a:cubicBezTo>
                          <a:pt x="8290226" y="6931230"/>
                          <a:pt x="8030904" y="6829221"/>
                          <a:pt x="7807578" y="6691790"/>
                        </a:cubicBezTo>
                        <a:cubicBezTo>
                          <a:pt x="7294521" y="6376063"/>
                          <a:pt x="7647968" y="6497558"/>
                          <a:pt x="6956240" y="6155763"/>
                        </a:cubicBezTo>
                        <a:cubicBezTo>
                          <a:pt x="6706086" y="6032157"/>
                          <a:pt x="6048068" y="5738842"/>
                          <a:pt x="5694999" y="5667032"/>
                        </a:cubicBezTo>
                        <a:cubicBezTo>
                          <a:pt x="5539736" y="5635453"/>
                          <a:pt x="5379688" y="5635501"/>
                          <a:pt x="5222033" y="5619735"/>
                        </a:cubicBezTo>
                        <a:cubicBezTo>
                          <a:pt x="4964530" y="5656521"/>
                          <a:pt x="4705217" y="5682327"/>
                          <a:pt x="4449523" y="5730094"/>
                        </a:cubicBezTo>
                        <a:cubicBezTo>
                          <a:pt x="2849349" y="6029028"/>
                          <a:pt x="4561367" y="5784550"/>
                          <a:pt x="3314406" y="5950811"/>
                        </a:cubicBezTo>
                        <a:cubicBezTo>
                          <a:pt x="2925231" y="5911894"/>
                          <a:pt x="2731260" y="5898295"/>
                          <a:pt x="2289647" y="5808921"/>
                        </a:cubicBezTo>
                        <a:cubicBezTo>
                          <a:pt x="2082269" y="5766952"/>
                          <a:pt x="1879744" y="5703818"/>
                          <a:pt x="1674792" y="5651266"/>
                        </a:cubicBezTo>
                        <a:cubicBezTo>
                          <a:pt x="1556510" y="5575228"/>
                          <a:pt x="1388208" y="5483751"/>
                          <a:pt x="1296420" y="5367487"/>
                        </a:cubicBezTo>
                        <a:cubicBezTo>
                          <a:pt x="1260013" y="5321372"/>
                          <a:pt x="1243868" y="5262384"/>
                          <a:pt x="1217592" y="5209832"/>
                        </a:cubicBezTo>
                        <a:cubicBezTo>
                          <a:pt x="1222847" y="5094218"/>
                          <a:pt x="1214929" y="4977247"/>
                          <a:pt x="1233358" y="4862990"/>
                        </a:cubicBezTo>
                        <a:cubicBezTo>
                          <a:pt x="1244008" y="4796963"/>
                          <a:pt x="1349046" y="4635356"/>
                          <a:pt x="1375247" y="4579211"/>
                        </a:cubicBezTo>
                        <a:cubicBezTo>
                          <a:pt x="1407935" y="4509164"/>
                          <a:pt x="1443634" y="4324910"/>
                          <a:pt x="1454075" y="4279666"/>
                        </a:cubicBezTo>
                        <a:cubicBezTo>
                          <a:pt x="1438309" y="4164052"/>
                          <a:pt x="1447406" y="4042207"/>
                          <a:pt x="1406778" y="3932825"/>
                        </a:cubicBezTo>
                        <a:cubicBezTo>
                          <a:pt x="1376767" y="3852027"/>
                          <a:pt x="1302531" y="3795523"/>
                          <a:pt x="1249123" y="3727873"/>
                        </a:cubicBezTo>
                        <a:cubicBezTo>
                          <a:pt x="1217619" y="3687968"/>
                          <a:pt x="1145887" y="3592893"/>
                          <a:pt x="1091468" y="3570218"/>
                        </a:cubicBezTo>
                        <a:cubicBezTo>
                          <a:pt x="1057167" y="3555926"/>
                          <a:pt x="1017895" y="3559707"/>
                          <a:pt x="981109" y="3554452"/>
                        </a:cubicBezTo>
                        <a:cubicBezTo>
                          <a:pt x="928446" y="3532997"/>
                          <a:pt x="599141" y="3411526"/>
                          <a:pt x="460847" y="3333735"/>
                        </a:cubicBezTo>
                        <a:cubicBezTo>
                          <a:pt x="407432" y="3303689"/>
                          <a:pt x="355486" y="3271099"/>
                          <a:pt x="303192" y="3239142"/>
                        </a:cubicBezTo>
                        <a:cubicBezTo>
                          <a:pt x="260889" y="3213290"/>
                          <a:pt x="215154" y="3192052"/>
                          <a:pt x="177068" y="3160314"/>
                        </a:cubicBezTo>
                        <a:cubicBezTo>
                          <a:pt x="145537" y="3134038"/>
                          <a:pt x="117102" y="3103522"/>
                          <a:pt x="82475" y="3081487"/>
                        </a:cubicBezTo>
                        <a:cubicBezTo>
                          <a:pt x="58599" y="3066293"/>
                          <a:pt x="25746" y="3067635"/>
                          <a:pt x="3647" y="3049956"/>
                        </a:cubicBezTo>
                        <a:cubicBezTo>
                          <a:pt x="-4560" y="3043390"/>
                          <a:pt x="3647" y="3028935"/>
                          <a:pt x="3647" y="3018425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3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EA6A4C-5018-1CBC-CEF4-25EFA7EB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233D73-B09A-024F-98A9-7C083B3B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47" y="1789385"/>
            <a:ext cx="10620701" cy="20495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ерегрузка учащихся на уроке, которая вызывает повышение уровня утомляемости и нервозности, зависит не столько от количества, сколько от качества работы. Если процесс получения знаний интересен и мотивирован, то усвоение материала не создаст эффекта перегрузки. И наоборот, то, что вызывает у учащихся отторжение или кажется бесперспективным приводит к перегрузке даже при относительно небольших объемах материала. Из сказанного следует, что образовательный процесс должен носить творческий характер. Включая ребёнка в творческий процесс, поиск решений служит развитию человека, снижает наступление утомления.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848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55F51"/>
      </a:accent1>
      <a:accent2>
        <a:srgbClr val="86A79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460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Аспект</vt:lpstr>
      <vt:lpstr>Здоровьесберегающей технологии в начальном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создания здоровьсберегающей среды на уроке можно применить следующие приемы: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Здоровьесберегающей технологии в начальном образовании</dc:title>
  <dc:creator>afonya sais</dc:creator>
  <cp:lastModifiedBy>afonya sais</cp:lastModifiedBy>
  <cp:revision>1</cp:revision>
  <dcterms:created xsi:type="dcterms:W3CDTF">2023-12-18T11:16:07Z</dcterms:created>
  <dcterms:modified xsi:type="dcterms:W3CDTF">2023-12-18T12:42:18Z</dcterms:modified>
</cp:coreProperties>
</file>